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6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9" r:id="rId13"/>
  </p:sldIdLst>
  <p:sldSz cx="9144000" cy="5143500" type="screen16x9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279" autoAdjust="0"/>
    <p:restoredTop sz="94718" autoAdjust="0"/>
  </p:normalViewPr>
  <p:slideViewPr>
    <p:cSldViewPr>
      <p:cViewPr>
        <p:scale>
          <a:sx n="95" d="100"/>
          <a:sy n="95" d="100"/>
        </p:scale>
        <p:origin x="-2172" y="-8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9EAC9-2C4F-4522-851B-BEB830CE708A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8336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688" y="4689475"/>
            <a:ext cx="5392737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963FF-ADE7-46B1-BC80-341114F70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05FAF-6966-4364-87AA-4EBADD93619F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ctrTitle"/>
          </p:nvPr>
        </p:nvSpPr>
        <p:spPr>
          <a:xfrm>
            <a:off x="3143240" y="406740"/>
            <a:ext cx="5416297" cy="87232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 smtClean="0"/>
              <a:t>КАЗАХСКИЙ НАЦИОНАЛЬНЫЙ УНИВЕРСИТЕТ ИМ. АЛЬ-ФАРАБИ</a:t>
            </a:r>
            <a:endParaRPr lang="ru-RU" sz="2800" b="1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214678" y="1285867"/>
            <a:ext cx="5643602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800" b="1" dirty="0" smtClean="0"/>
              <a:t>Высшая школа экономики и бизнеса</a:t>
            </a:r>
            <a:endParaRPr lang="ru-RU" sz="2800" b="1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143240" y="1785932"/>
            <a:ext cx="600076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«Слияние и поглощение»</a:t>
            </a:r>
            <a:endParaRPr lang="ru-RU" sz="3200" b="1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14678" y="2285998"/>
            <a:ext cx="5416296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 smtClean="0"/>
              <a:t>к.э.н., </a:t>
            </a:r>
            <a:r>
              <a:rPr lang="ru-RU" sz="2400" b="1" dirty="0" err="1" smtClean="0"/>
              <a:t>и.о</a:t>
            </a:r>
            <a:r>
              <a:rPr lang="ru-RU" sz="2400" b="1" dirty="0" smtClean="0"/>
              <a:t>. доцента</a:t>
            </a:r>
            <a:endParaRPr lang="ru-RU" sz="2400" b="1" dirty="0"/>
          </a:p>
        </p:txBody>
      </p:sp>
    </p:spTree>
    <p:extLst>
      <p:ext uri="{BB962C8B-B14F-4D97-AF65-F5344CB8AC3E}">
        <p14:creationId xmlns="" xmlns:p14="http://schemas.microsoft.com/office/powerpoint/2010/main" val="402795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14297"/>
            <a:ext cx="5443518" cy="50006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Превентивные меры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28992" y="642924"/>
            <a:ext cx="5500726" cy="57150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Внесение изменений в устав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корпорации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00430" y="1285866"/>
            <a:ext cx="5500726" cy="57150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Изменение места регистрации корпорации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0430" y="1928808"/>
            <a:ext cx="5500726" cy="28575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“Ядовитая пилюля”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00430" y="2285998"/>
            <a:ext cx="5643570" cy="57150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Выпуск акций с более высокими правами голоса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00430" y="2928940"/>
            <a:ext cx="5643570" cy="64294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Выкуп с использованием заемных средств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3500430" y="1071552"/>
            <a:ext cx="500066" cy="267893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500430" y="1714494"/>
            <a:ext cx="500066" cy="267893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3500430" y="2786064"/>
            <a:ext cx="500066" cy="267893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3500430" y="2143122"/>
            <a:ext cx="500066" cy="267893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3143240" y="214297"/>
            <a:ext cx="5443518" cy="50006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Оперативные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мерыт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868" y="642924"/>
            <a:ext cx="5572132" cy="35719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1.Защита </a:t>
            </a:r>
            <a:r>
              <a:rPr lang="ru-RU" sz="24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Пэкмена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00430" y="1857370"/>
            <a:ext cx="5643570" cy="3571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4.“Зеленая броня”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0430" y="2285998"/>
            <a:ext cx="5643570" cy="57150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5.Заключение контрактов на управление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00430" y="2928940"/>
            <a:ext cx="5643570" cy="28575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6.Реструктуризация активов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00430" y="3286130"/>
            <a:ext cx="5643570" cy="28575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7.Реструктуризация обязательств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71868" y="1071552"/>
            <a:ext cx="5572132" cy="28575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2.Тяжба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71868" y="1428742"/>
            <a:ext cx="5572132" cy="35719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3.Слияние с “белым рыцарем”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314622"/>
            <a:ext cx="564360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Источники:</a:t>
            </a:r>
          </a:p>
          <a:p>
            <a:pPr algn="just"/>
            <a:endParaRPr lang="ru-RU" sz="1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Романовский М.В., Вострокнутова А.И. Корпоративные финансы. – СПб: Изд-во Питер, 2011.- 592с.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    //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http://www.twirpx.com/file/1519759/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143240" y="2449251"/>
            <a:ext cx="5161774" cy="9797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Л</a:t>
            </a:r>
            <a:r>
              <a:rPr lang="kk-KZ" sz="3200" b="1" dirty="0" smtClean="0">
                <a:latin typeface="Arial" pitchFamily="34" charset="0"/>
                <a:cs typeface="Arial" pitchFamily="34" charset="0"/>
              </a:rPr>
              <a:t>екция 6.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Тактика враждебных поглощений предприятий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14296"/>
            <a:ext cx="5514956" cy="5357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Поглощение (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acquisitions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) 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28992" y="928676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добровольные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29356" y="928676"/>
            <a:ext cx="2714644" cy="57150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враждебные </a:t>
            </a:r>
          </a:p>
        </p:txBody>
      </p:sp>
      <p:cxnSp>
        <p:nvCxnSpPr>
          <p:cNvPr id="9" name="Прямая со стрелкой 8"/>
          <p:cNvCxnSpPr>
            <a:stCxn id="3" idx="2"/>
            <a:endCxn id="6" idx="0"/>
          </p:cNvCxnSpPr>
          <p:nvPr/>
        </p:nvCxnSpPr>
        <p:spPr>
          <a:xfrm rot="5400000">
            <a:off x="5236360" y="264317"/>
            <a:ext cx="178595" cy="11501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2"/>
            <a:endCxn id="7" idx="0"/>
          </p:cNvCxnSpPr>
          <p:nvPr/>
        </p:nvCxnSpPr>
        <p:spPr>
          <a:xfrm rot="16200000" flipH="1">
            <a:off x="6754401" y="-103602"/>
            <a:ext cx="178595" cy="18859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3143240" y="2071684"/>
            <a:ext cx="5857916" cy="142876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 Целью поглощений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является захват корпоративного контроля и достижение конкурентных преимуществ на рынке.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4500562" y="1500180"/>
            <a:ext cx="642942" cy="589364"/>
          </a:xfrm>
          <a:prstGeom prst="down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7429520" y="1500180"/>
            <a:ext cx="642942" cy="589364"/>
          </a:xfrm>
          <a:prstGeom prst="down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14296"/>
            <a:ext cx="5586394" cy="621499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Причины, делающие компанию «лакомой добычей» для поглощения: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43240" y="714362"/>
            <a:ext cx="6000760" cy="64294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Соответствие захвата стратегическим целям поглощающей компании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43240" y="1500180"/>
            <a:ext cx="6000760" cy="64294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24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Недооцененность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акций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поглощаемой компании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2285998"/>
            <a:ext cx="6000760" cy="64294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3. Уникальность выпускаемой продукции/оказываемых услуг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43240" y="3071816"/>
            <a:ext cx="6000760" cy="42862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4. Наличие у компании-«мишени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143240" y="142858"/>
            <a:ext cx="6000760" cy="64294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5. Явно недоиспользуемый долговой потенциал компании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43240" y="1000114"/>
            <a:ext cx="6000760" cy="62508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6. Существование у поглощаемой компании дочерних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обществ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43240" y="1714494"/>
            <a:ext cx="6000760" cy="107157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7. Плохое контролирование менеджментом компании-«мишени» своих акций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14678" y="2928940"/>
            <a:ext cx="5929322" cy="64294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8. Компания-«мишень» является аутсайдером в своей отрасли.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14296"/>
            <a:ext cx="5857916" cy="857256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Варианты тендерного предложения (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tender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offer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) при враждебном поглощении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500430" y="857238"/>
            <a:ext cx="5429288" cy="357190"/>
          </a:xfrm>
          <a:prstGeom prst="flowChartAlternate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двухуровневое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предложение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3500430" y="1285866"/>
            <a:ext cx="5429288" cy="42862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частичное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предложение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3500430" y="1857370"/>
            <a:ext cx="5429288" cy="535785"/>
          </a:xfrm>
          <a:prstGeom prst="flowChartAlternate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«все или ничего» (</a:t>
            </a:r>
            <a:r>
              <a:rPr lang="ru-RU" sz="24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any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all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3500430" y="2500312"/>
            <a:ext cx="5500694" cy="64294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«медвежьи объятия» </a:t>
            </a:r>
          </a:p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bear hug)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3714744" y="1071552"/>
            <a:ext cx="357190" cy="285752"/>
          </a:xfrm>
          <a:prstGeom prst="down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3714744" y="1643056"/>
            <a:ext cx="357190" cy="285752"/>
          </a:xfrm>
          <a:prstGeom prst="down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3714744" y="2357436"/>
            <a:ext cx="357190" cy="285752"/>
          </a:xfrm>
          <a:prstGeom prst="down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14296"/>
            <a:ext cx="5514956" cy="64294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Основные инструменты, используемые в тактике враждебных поглощений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3428992" y="857238"/>
            <a:ext cx="5429288" cy="464347"/>
          </a:xfrm>
          <a:prstGeom prst="snip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Тендерное предложение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3428992" y="1500181"/>
            <a:ext cx="5429288" cy="500065"/>
          </a:xfrm>
          <a:prstGeom prst="snip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грессивная скупка акций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3428992" y="2143122"/>
            <a:ext cx="5572164" cy="642942"/>
          </a:xfrm>
          <a:prstGeom prst="snip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орьба за доверенности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3500430" y="964395"/>
            <a:ext cx="5500726" cy="607223"/>
          </a:xfrm>
          <a:prstGeom prst="snip2Diag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Л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оббирование сделок с пакетами акций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3500430" y="1643057"/>
            <a:ext cx="5500726" cy="642942"/>
          </a:xfrm>
          <a:prstGeom prst="snip2Diag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2400" dirty="0" smtClean="0">
                <a:solidFill>
                  <a:sysClr val="windowText" lastClr="000000"/>
                </a:solidFill>
              </a:rPr>
              <a:t>reen mail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3571868" y="2428875"/>
            <a:ext cx="5429288" cy="857256"/>
          </a:xfrm>
          <a:prstGeom prst="snip2Diag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2400" dirty="0" smtClean="0">
                <a:solidFill>
                  <a:sysClr val="windowText" lastClr="000000"/>
                </a:solidFill>
              </a:rPr>
              <a:t>рансформация долгов в долевое участие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3143240" y="214296"/>
            <a:ext cx="5514956" cy="64294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Основные инструменты, используемые в тактике враждебных поглощений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160717"/>
            <a:ext cx="5514956" cy="6215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Защитные тактики, с целью предотвратить либо остановить враждебное поглощение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71802" y="1214428"/>
            <a:ext cx="2571768" cy="83939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Общие или превентивные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00760" y="1214428"/>
            <a:ext cx="2857520" cy="100013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Специальные или оперативные</a:t>
            </a:r>
            <a:endParaRPr lang="ru-RU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143372" y="642924"/>
            <a:ext cx="571504" cy="57150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7143768" y="642924"/>
            <a:ext cx="571504" cy="57150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283</Words>
  <Application>Microsoft Office PowerPoint</Application>
  <PresentationFormat>Экран (16:9)</PresentationFormat>
  <Paragraphs>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КАЗАХСКИЙ НАЦИОНАЛЬНЫЙ УНИВЕРСИТЕТ ИМ. АЛЬ-ФАРАБИ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74</cp:revision>
  <dcterms:created xsi:type="dcterms:W3CDTF">2019-10-21T13:38:33Z</dcterms:created>
  <dcterms:modified xsi:type="dcterms:W3CDTF">2019-11-25T14:30:38Z</dcterms:modified>
</cp:coreProperties>
</file>